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tinelliCristina\Documents\Libro%20bilancio%20Comune%20Perugia\01.04.24%20DATI%20BILANCIO%20CONSILIATURE%202014-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3110639255175"/>
          <c:y val="7.1851150758236504E-2"/>
          <c:w val="0.86815745310025583"/>
          <c:h val="0.83978497119528195"/>
        </c:manualLayout>
      </c:layout>
      <c:lineChart>
        <c:grouping val="standard"/>
        <c:varyColors val="0"/>
        <c:ser>
          <c:idx val="0"/>
          <c:order val="0"/>
          <c:tx>
            <c:strRef>
              <c:f>'Risultato di amm v02'!$B$8</c:f>
              <c:strCache>
                <c:ptCount val="1"/>
                <c:pt idx="0">
                  <c:v>Risultato di amministrazione</c:v>
                </c:pt>
              </c:strCache>
            </c:strRef>
          </c:tx>
          <c:spPr>
            <a:ln w="12700" cap="rnd" cmpd="sng" algn="ctr">
              <a:solidFill>
                <a:srgbClr val="3574C1">
                  <a:lumMod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square"/>
            <c:size val="4"/>
            <c:spPr>
              <a:solidFill>
                <a:srgbClr val="3574C1"/>
              </a:solidFill>
              <a:ln w="12700" cap="rnd" cmpd="sng" algn="ctr">
                <a:solidFill>
                  <a:srgbClr val="3574C1">
                    <a:lumMod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dLbls>
            <c:dLbl>
              <c:idx val="0"/>
              <c:layout>
                <c:manualLayout>
                  <c:x val="-5.6215354774958703E-2"/>
                  <c:y val="-5.5028378502338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F1-4DA8-9FCD-D729DC7D1FC4}"/>
                </c:ext>
              </c:extLst>
            </c:dLbl>
            <c:dLbl>
              <c:idx val="1"/>
              <c:layout>
                <c:manualLayout>
                  <c:x val="-5.8590332754985722E-2"/>
                  <c:y val="-6.6338812511299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F1-4DA8-9FCD-D729DC7D1FC4}"/>
                </c:ext>
              </c:extLst>
            </c:dLbl>
            <c:dLbl>
              <c:idx val="2"/>
              <c:layout>
                <c:manualLayout>
                  <c:x val="-6.3338046255432906E-2"/>
                  <c:y val="-4.9414397805966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F1-4DA8-9FCD-D729DC7D1FC4}"/>
                </c:ext>
              </c:extLst>
            </c:dLbl>
            <c:dLbl>
              <c:idx val="3"/>
              <c:layout>
                <c:manualLayout>
                  <c:x val="-6.3338046255432906E-2"/>
                  <c:y val="-4.9414397805967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F1-4DA8-9FCD-D729DC7D1FC4}"/>
                </c:ext>
              </c:extLst>
            </c:dLbl>
            <c:dLbl>
              <c:idx val="4"/>
              <c:layout>
                <c:manualLayout>
                  <c:x val="-6.0963825285004665E-2"/>
                  <c:y val="-4.9414397805966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F1-4DA8-9FCD-D729DC7D1FC4}"/>
                </c:ext>
              </c:extLst>
            </c:dLbl>
            <c:dLbl>
              <c:idx val="5"/>
              <c:layout>
                <c:manualLayout>
                  <c:x val="-6.3338046255432906E-2"/>
                  <c:y val="-4.9414397805967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F1-4DA8-9FCD-D729DC7D1FC4}"/>
                </c:ext>
              </c:extLst>
            </c:dLbl>
            <c:dLbl>
              <c:idx val="6"/>
              <c:layout>
                <c:manualLayout>
                  <c:x val="-6.3338046255432906E-2"/>
                  <c:y val="-6.6421367538917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F1-4DA8-9FCD-D729DC7D1FC4}"/>
                </c:ext>
              </c:extLst>
            </c:dLbl>
            <c:dLbl>
              <c:idx val="7"/>
              <c:layout>
                <c:manualLayout>
                  <c:x val="-7.4266940580727053E-2"/>
                  <c:y val="-6.0752377627933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F1-4DA8-9FCD-D729DC7D1FC4}"/>
                </c:ext>
              </c:extLst>
            </c:dLbl>
            <c:dLbl>
              <c:idx val="8"/>
              <c:layout>
                <c:manualLayout>
                  <c:x val="-5.0524909605028846E-2"/>
                  <c:y val="-4.3745267123946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2F1-4DA8-9FCD-D729DC7D1FC4}"/>
                </c:ext>
              </c:extLst>
            </c:dLbl>
            <c:dLbl>
              <c:idx val="9"/>
              <c:layout>
                <c:manualLayout>
                  <c:x val="-2.6709466020052884E-2"/>
                  <c:y val="5.0755826602600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2F1-4DA8-9FCD-D729DC7D1FC4}"/>
                </c:ext>
              </c:extLst>
            </c:dLbl>
            <c:dLbl>
              <c:idx val="10"/>
              <c:layout>
                <c:manualLayout>
                  <c:x val="-2.393945947407192E-2"/>
                  <c:y val="-7.4180881192100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2F1-4DA8-9FCD-D729DC7D1F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'Risultato di amm v02'!$C$6:$M$6</c:f>
              <c:strCache>
                <c:ptCount val="11"/>
                <c:pt idx="0">
                  <c:v>Dic-13</c:v>
                </c:pt>
                <c:pt idx="1">
                  <c:v>Dic-14</c:v>
                </c:pt>
                <c:pt idx="2">
                  <c:v>Dic-15</c:v>
                </c:pt>
                <c:pt idx="3">
                  <c:v>Dic-16</c:v>
                </c:pt>
                <c:pt idx="4">
                  <c:v>Dic-17</c:v>
                </c:pt>
                <c:pt idx="5">
                  <c:v>Dic-18</c:v>
                </c:pt>
                <c:pt idx="6">
                  <c:v>Dic-19</c:v>
                </c:pt>
                <c:pt idx="7">
                  <c:v>Dic-20</c:v>
                </c:pt>
                <c:pt idx="8">
                  <c:v>Dic-21</c:v>
                </c:pt>
                <c:pt idx="9">
                  <c:v>Dic-22</c:v>
                </c:pt>
                <c:pt idx="10">
                  <c:v>Dic -23</c:v>
                </c:pt>
              </c:strCache>
            </c:strRef>
          </c:cat>
          <c:val>
            <c:numRef>
              <c:f>'Risultato di amm v02'!$C$8:$M$8</c:f>
              <c:numCache>
                <c:formatCode>#,##0_);\(#,##0\);"-"_);@_)</c:formatCode>
                <c:ptCount val="11"/>
                <c:pt idx="0">
                  <c:v>14927.66502</c:v>
                </c:pt>
                <c:pt idx="1">
                  <c:v>28570.321250000001</c:v>
                </c:pt>
                <c:pt idx="2">
                  <c:v>54050.741880000001</c:v>
                </c:pt>
                <c:pt idx="3">
                  <c:v>61794.12988</c:v>
                </c:pt>
                <c:pt idx="4">
                  <c:v>67347.503580000004</c:v>
                </c:pt>
                <c:pt idx="5">
                  <c:v>85350.381560000009</c:v>
                </c:pt>
                <c:pt idx="6">
                  <c:v>99116.311889999997</c:v>
                </c:pt>
                <c:pt idx="7">
                  <c:v>134621.96566999998</c:v>
                </c:pt>
                <c:pt idx="8">
                  <c:v>163384.14012999999</c:v>
                </c:pt>
                <c:pt idx="9">
                  <c:v>122939.84577</c:v>
                </c:pt>
                <c:pt idx="10">
                  <c:v>141046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92F1-4DA8-9FCD-D729DC7D1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1961503"/>
        <c:axId val="1156123215"/>
      </c:lineChart>
      <c:catAx>
        <c:axId val="12819615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156123215"/>
        <c:crosses val="autoZero"/>
        <c:auto val="1"/>
        <c:lblAlgn val="ctr"/>
        <c:lblOffset val="0"/>
        <c:noMultiLvlLbl val="0"/>
      </c:catAx>
      <c:valAx>
        <c:axId val="1156123215"/>
        <c:scaling>
          <c:orientation val="minMax"/>
          <c:max val="170000"/>
          <c:min val="10000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28196150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'piano triennale opere pubbliche'!$B$8</c:f>
              <c:strCache>
                <c:ptCount val="1"/>
                <c:pt idx="0">
                  <c:v>Piano triennale opere pubbliche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1E-4B84-BB22-7B55490485E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1E-4B84-BB22-7B55490485E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1E-4B84-BB22-7B55490485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'piano triennale opere pubbliche'!$C$6:$N$6</c:f>
              <c:strCache>
                <c:ptCount val="12"/>
                <c:pt idx="0">
                  <c:v>2012-2014</c:v>
                </c:pt>
                <c:pt idx="1">
                  <c:v>2013-2015</c:v>
                </c:pt>
                <c:pt idx="2">
                  <c:v>2014-2016</c:v>
                </c:pt>
                <c:pt idx="3">
                  <c:v>2015-2017</c:v>
                </c:pt>
                <c:pt idx="4">
                  <c:v>2016-2018</c:v>
                </c:pt>
                <c:pt idx="5">
                  <c:v>2017-2019</c:v>
                </c:pt>
                <c:pt idx="6">
                  <c:v>2018-2020</c:v>
                </c:pt>
                <c:pt idx="7">
                  <c:v>2019-2021</c:v>
                </c:pt>
                <c:pt idx="8">
                  <c:v>2020-2022</c:v>
                </c:pt>
                <c:pt idx="9">
                  <c:v>2021-2023</c:v>
                </c:pt>
                <c:pt idx="10">
                  <c:v>2022-2024</c:v>
                </c:pt>
                <c:pt idx="11">
                  <c:v>2023-2025</c:v>
                </c:pt>
              </c:strCache>
            </c:strRef>
          </c:cat>
          <c:val>
            <c:numRef>
              <c:f>'piano triennale opere pubbliche'!$C$8:$N$8</c:f>
              <c:numCache>
                <c:formatCode>#,##0_);\(#,##0\);"-"_);@_)</c:formatCode>
                <c:ptCount val="12"/>
                <c:pt idx="0" formatCode="General">
                  <c:v>24.5</c:v>
                </c:pt>
                <c:pt idx="1">
                  <c:v>22</c:v>
                </c:pt>
                <c:pt idx="2">
                  <c:v>23</c:v>
                </c:pt>
                <c:pt idx="3">
                  <c:v>38.5</c:v>
                </c:pt>
                <c:pt idx="4">
                  <c:v>40.6</c:v>
                </c:pt>
                <c:pt idx="5">
                  <c:v>44.56</c:v>
                </c:pt>
                <c:pt idx="6">
                  <c:v>46.6</c:v>
                </c:pt>
                <c:pt idx="7">
                  <c:v>55</c:v>
                </c:pt>
                <c:pt idx="8">
                  <c:v>41</c:v>
                </c:pt>
                <c:pt idx="9">
                  <c:v>47</c:v>
                </c:pt>
                <c:pt idx="10">
                  <c:v>252.7</c:v>
                </c:pt>
                <c:pt idx="11">
                  <c:v>125.8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1E-4B84-BB22-7B55490485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5077248"/>
        <c:axId val="435082656"/>
      </c:barChart>
      <c:catAx>
        <c:axId val="43507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5082656"/>
        <c:crosses val="autoZero"/>
        <c:auto val="1"/>
        <c:lblAlgn val="ctr"/>
        <c:lblOffset val="100"/>
        <c:noMultiLvlLbl val="0"/>
      </c:catAx>
      <c:valAx>
        <c:axId val="435082656"/>
        <c:scaling>
          <c:orientation val="minMax"/>
          <c:max val="2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507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15084124402141E-2"/>
          <c:y val="1.4637587049100943E-2"/>
          <c:w val="0.87840500220906392"/>
          <c:h val="0.89565872237602739"/>
        </c:manualLayout>
      </c:layout>
      <c:areaChart>
        <c:grouping val="standard"/>
        <c:varyColors val="0"/>
        <c:ser>
          <c:idx val="0"/>
          <c:order val="0"/>
          <c:tx>
            <c:strRef>
              <c:f>'anticipazione tesoreria fondi v'!$B$8</c:f>
              <c:strCache>
                <c:ptCount val="1"/>
                <c:pt idx="0">
                  <c:v>ANTICIPAZIONE DI TESORERIA</c:v>
                </c:pt>
              </c:strCache>
            </c:strRef>
          </c:tx>
          <c:spPr>
            <a:solidFill>
              <a:srgbClr val="FF5050"/>
            </a:solidFill>
            <a:ln w="12700">
              <a:solidFill>
                <a:srgbClr val="FFFFFF"/>
              </a:solidFill>
            </a:ln>
            <a:effectLst/>
          </c:spPr>
          <c:dLbls>
            <c:dLbl>
              <c:idx val="0"/>
              <c:layout>
                <c:manualLayout>
                  <c:x val="2.1201044211694383E-2"/>
                  <c:y val="0.19241572733985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AD-45FF-80B2-CC72819B2EA8}"/>
                </c:ext>
              </c:extLst>
            </c:dLbl>
            <c:dLbl>
              <c:idx val="1"/>
              <c:layout>
                <c:manualLayout>
                  <c:x val="1.5436699050308767E-2"/>
                  <c:y val="0.1705208862574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AD-45FF-80B2-CC72819B2EA8}"/>
                </c:ext>
              </c:extLst>
            </c:dLbl>
            <c:dLbl>
              <c:idx val="2"/>
              <c:layout>
                <c:manualLayout>
                  <c:x val="1.5436699050308748E-2"/>
                  <c:y val="0.10572294947962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AD-45FF-80B2-CC72819B2EA8}"/>
                </c:ext>
              </c:extLst>
            </c:dLbl>
            <c:dLbl>
              <c:idx val="3"/>
              <c:layout>
                <c:manualLayout>
                  <c:x val="1.9295850089906343E-3"/>
                  <c:y val="0.11944394225927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AD-45FF-80B2-CC72819B2EA8}"/>
                </c:ext>
              </c:extLst>
            </c:dLbl>
            <c:dLbl>
              <c:idx val="4"/>
              <c:layout>
                <c:manualLayout>
                  <c:x val="3.8591747625771871E-3"/>
                  <c:y val="0.10913336720477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AD-45FF-80B2-CC72819B2EA8}"/>
                </c:ext>
              </c:extLst>
            </c:dLbl>
            <c:dLbl>
              <c:idx val="5"/>
              <c:layout>
                <c:manualLayout>
                  <c:x val="7.7183495251543742E-3"/>
                  <c:y val="8.185002540358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AD-45FF-80B2-CC72819B2EA8}"/>
                </c:ext>
              </c:extLst>
            </c:dLbl>
            <c:dLbl>
              <c:idx val="6"/>
              <c:layout>
                <c:manualLayout>
                  <c:x val="1.9295873812885229E-3"/>
                  <c:y val="6.820835450298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AD-45FF-80B2-CC72819B2EA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AD-45FF-80B2-CC72819B2EA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AD-45FF-80B2-CC72819B2EA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AD-45FF-80B2-CC72819B2EA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AD-45FF-80B2-CC72819B2E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'anticipazione tesoreria fondi v'!$C$6:$N$6</c:f>
              <c:strCache>
                <c:ptCount val="12"/>
                <c:pt idx="0">
                  <c:v>Dic-13</c:v>
                </c:pt>
                <c:pt idx="1">
                  <c:v>Giu-14</c:v>
                </c:pt>
                <c:pt idx="2">
                  <c:v>Dic-14</c:v>
                </c:pt>
                <c:pt idx="3">
                  <c:v>Dic-15</c:v>
                </c:pt>
                <c:pt idx="4">
                  <c:v>Dic-16</c:v>
                </c:pt>
                <c:pt idx="5">
                  <c:v>Dic-17</c:v>
                </c:pt>
                <c:pt idx="6">
                  <c:v>Dic-18</c:v>
                </c:pt>
                <c:pt idx="7">
                  <c:v>Dic-19</c:v>
                </c:pt>
                <c:pt idx="8">
                  <c:v>Dic-20</c:v>
                </c:pt>
                <c:pt idx="9">
                  <c:v>Dic-21</c:v>
                </c:pt>
                <c:pt idx="10">
                  <c:v>Dic-22</c:v>
                </c:pt>
                <c:pt idx="11">
                  <c:v>Dic-23</c:v>
                </c:pt>
              </c:strCache>
            </c:strRef>
          </c:cat>
          <c:val>
            <c:numRef>
              <c:f>'anticipazione tesoreria fondi v'!$C$8:$N$8</c:f>
              <c:numCache>
                <c:formatCode>#,##0_);\(#,##0\);"-"_);@_)</c:formatCode>
                <c:ptCount val="12"/>
                <c:pt idx="0">
                  <c:v>-39639.981</c:v>
                </c:pt>
                <c:pt idx="1">
                  <c:v>-41811.027000000002</c:v>
                </c:pt>
                <c:pt idx="2">
                  <c:v>-16868.108550000001</c:v>
                </c:pt>
                <c:pt idx="3">
                  <c:v>-21255.616440000002</c:v>
                </c:pt>
                <c:pt idx="4">
                  <c:v>-23866.087299999999</c:v>
                </c:pt>
                <c:pt idx="5">
                  <c:v>-13182.743570000001</c:v>
                </c:pt>
                <c:pt idx="6">
                  <c:v>-11143.706199999999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DAD-45FF-80B2-CC72819B2EA8}"/>
            </c:ext>
          </c:extLst>
        </c:ser>
        <c:ser>
          <c:idx val="1"/>
          <c:order val="1"/>
          <c:tx>
            <c:strRef>
              <c:f>'anticipazione tesoreria fondi v'!$B$9</c:f>
              <c:strCache>
                <c:ptCount val="1"/>
                <c:pt idx="0">
                  <c:v>SALDO DI CASSA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rgbClr val="FFFFFF"/>
              </a:solidFill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AD-45FF-80B2-CC72819B2EA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AD-45FF-80B2-CC72819B2EA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DAD-45FF-80B2-CC72819B2EA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DAD-45FF-80B2-CC72819B2E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DAD-45FF-80B2-CC72819B2EA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DAD-45FF-80B2-CC72819B2EA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DAD-45FF-80B2-CC72819B2EA8}"/>
                </c:ext>
              </c:extLst>
            </c:dLbl>
            <c:dLbl>
              <c:idx val="7"/>
              <c:layout>
                <c:manualLayout>
                  <c:x val="0"/>
                  <c:y val="-3.0286040122776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DAD-45FF-80B2-CC72819B2EA8}"/>
                </c:ext>
              </c:extLst>
            </c:dLbl>
            <c:dLbl>
              <c:idx val="8"/>
              <c:layout>
                <c:manualLayout>
                  <c:x val="-1.7415746400864376E-2"/>
                  <c:y val="-0.11127528286505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DAD-45FF-80B2-CC72819B2EA8}"/>
                </c:ext>
              </c:extLst>
            </c:dLbl>
            <c:dLbl>
              <c:idx val="9"/>
              <c:layout>
                <c:manualLayout>
                  <c:x val="-1.7415746400864518E-2"/>
                  <c:y val="-0.16509460134272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DAD-45FF-80B2-CC72819B2EA8}"/>
                </c:ext>
              </c:extLst>
            </c:dLbl>
            <c:dLbl>
              <c:idx val="10"/>
              <c:layout>
                <c:manualLayout>
                  <c:x val="-3.0961392281883712E-2"/>
                  <c:y val="-0.23892320541301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DAD-45FF-80B2-CC72819B2EA8}"/>
                </c:ext>
              </c:extLst>
            </c:dLbl>
            <c:dLbl>
              <c:idx val="11"/>
              <c:layout>
                <c:manualLayout>
                  <c:x val="-1.9448951479461725E-3"/>
                  <c:y val="-0.291023155383681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DAD-45FF-80B2-CC72819B2E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'anticipazione tesoreria fondi v'!$C$6:$N$6</c:f>
              <c:strCache>
                <c:ptCount val="12"/>
                <c:pt idx="0">
                  <c:v>Dic-13</c:v>
                </c:pt>
                <c:pt idx="1">
                  <c:v>Giu-14</c:v>
                </c:pt>
                <c:pt idx="2">
                  <c:v>Dic-14</c:v>
                </c:pt>
                <c:pt idx="3">
                  <c:v>Dic-15</c:v>
                </c:pt>
                <c:pt idx="4">
                  <c:v>Dic-16</c:v>
                </c:pt>
                <c:pt idx="5">
                  <c:v>Dic-17</c:v>
                </c:pt>
                <c:pt idx="6">
                  <c:v>Dic-18</c:v>
                </c:pt>
                <c:pt idx="7">
                  <c:v>Dic-19</c:v>
                </c:pt>
                <c:pt idx="8">
                  <c:v>Dic-20</c:v>
                </c:pt>
                <c:pt idx="9">
                  <c:v>Dic-21</c:v>
                </c:pt>
                <c:pt idx="10">
                  <c:v>Dic-22</c:v>
                </c:pt>
                <c:pt idx="11">
                  <c:v>Dic-23</c:v>
                </c:pt>
              </c:strCache>
            </c:strRef>
          </c:cat>
          <c:val>
            <c:numRef>
              <c:f>'anticipazione tesoreria fondi v'!$C$9:$N$9</c:f>
              <c:numCache>
                <c:formatCode>#,##0_);\(#,##0\);"-"_);@_)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1779.0735500000001</c:v>
                </c:pt>
                <c:pt idx="8">
                  <c:v>19238.370309999998</c:v>
                </c:pt>
                <c:pt idx="9">
                  <c:v>32320.426879999999</c:v>
                </c:pt>
                <c:pt idx="10">
                  <c:v>52771.615319999997</c:v>
                </c:pt>
                <c:pt idx="11">
                  <c:v>80626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DAD-45FF-80B2-CC72819B2E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745894047"/>
        <c:axId val="1684099231"/>
      </c:areaChart>
      <c:catAx>
        <c:axId val="17458940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4099231"/>
        <c:crosses val="autoZero"/>
        <c:auto val="1"/>
        <c:lblAlgn val="ctr"/>
        <c:lblOffset val="0"/>
        <c:noMultiLvlLbl val="0"/>
      </c:catAx>
      <c:valAx>
        <c:axId val="1684099231"/>
        <c:scaling>
          <c:orientation val="minMax"/>
          <c:min val="-40000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745894047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7.6800015480948001E-3"/>
          <c:y val="0.95004287210229099"/>
          <c:w val="0.99231999845190522"/>
          <c:h val="4.9957127897708967E-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06670795364081E-2"/>
          <c:y val="9.4397864977842499E-2"/>
          <c:w val="0.86988172264143981"/>
          <c:h val="0.87785942389079274"/>
        </c:manualLayout>
      </c:layout>
      <c:lineChart>
        <c:grouping val="standard"/>
        <c:varyColors val="0"/>
        <c:ser>
          <c:idx val="0"/>
          <c:order val="0"/>
          <c:tx>
            <c:strRef>
              <c:f>'Interessi passivi v02'!$B$8</c:f>
              <c:strCache>
                <c:ptCount val="1"/>
                <c:pt idx="0">
                  <c:v>Interessi passivi su anticipazioni di tesoreria</c:v>
                </c:pt>
              </c:strCache>
            </c:strRef>
          </c:tx>
          <c:spPr>
            <a:ln w="12700" cap="rnd" cmpd="sng" algn="ctr">
              <a:solidFill>
                <a:srgbClr val="3574C1">
                  <a:lumMod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square"/>
            <c:size val="4"/>
            <c:spPr>
              <a:solidFill>
                <a:srgbClr val="3574C1"/>
              </a:solidFill>
              <a:ln w="12700" cap="rnd" cmpd="sng" algn="ctr">
                <a:solidFill>
                  <a:srgbClr val="3574C1">
                    <a:lumMod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dLbls>
            <c:dLbl>
              <c:idx val="0"/>
              <c:layout>
                <c:manualLayout>
                  <c:x val="-6.1137871773648725E-2"/>
                  <c:y val="-5.8068697408314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02-4E59-A8FA-28D1A0DA0A0B}"/>
                </c:ext>
              </c:extLst>
            </c:dLbl>
            <c:dLbl>
              <c:idx val="1"/>
              <c:layout>
                <c:manualLayout>
                  <c:x val="-5.281060539663688E-2"/>
                  <c:y val="-7.0899326038396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02-4E59-A8FA-28D1A0DA0A0B}"/>
                </c:ext>
              </c:extLst>
            </c:dLbl>
            <c:dLbl>
              <c:idx val="2"/>
              <c:layout>
                <c:manualLayout>
                  <c:x val="-8.1745406824147489E-3"/>
                  <c:y val="-2.1529672182368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02-4E59-A8FA-28D1A0DA0A0B}"/>
                </c:ext>
              </c:extLst>
            </c:dLbl>
            <c:dLbl>
              <c:idx val="3"/>
              <c:layout>
                <c:manualLayout>
                  <c:x val="-1.8558001595950106E-2"/>
                  <c:y val="-5.1653383093272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02-4E59-A8FA-28D1A0DA0A0B}"/>
                </c:ext>
              </c:extLst>
            </c:dLbl>
            <c:dLbl>
              <c:idx val="4"/>
              <c:layout>
                <c:manualLayout>
                  <c:x val="-2.4109512513958108E-2"/>
                  <c:y val="-5.8068697408314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02-4E59-A8FA-28D1A0DA0A0B}"/>
                </c:ext>
              </c:extLst>
            </c:dLbl>
            <c:dLbl>
              <c:idx val="5"/>
              <c:layout>
                <c:manualLayout>
                  <c:x val="-2.4109512513958008E-2"/>
                  <c:y val="-4.5238068778231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02-4E59-A8FA-28D1A0DA0A0B}"/>
                </c:ext>
              </c:extLst>
            </c:dLbl>
            <c:dLbl>
              <c:idx val="6"/>
              <c:layout>
                <c:manualLayout>
                  <c:x val="-2.0722355277047605E-2"/>
                  <c:y val="-7.0262053205494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02-4E59-A8FA-28D1A0DA0A0B}"/>
                </c:ext>
              </c:extLst>
            </c:dLbl>
            <c:dLbl>
              <c:idx val="7"/>
              <c:layout>
                <c:manualLayout>
                  <c:x val="-2.8402815310104086E-2"/>
                  <c:y val="-4.5025460145557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02-4E59-A8FA-28D1A0DA0A0B}"/>
                </c:ext>
              </c:extLst>
            </c:dLbl>
            <c:dLbl>
              <c:idx val="8"/>
              <c:layout>
                <c:manualLayout>
                  <c:x val="-2.5923665791776029E-2"/>
                  <c:y val="-3.2407407407407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02-4E59-A8FA-28D1A0DA0A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'Interessi passivi v02'!$C$6:$L$6</c:f>
              <c:strCache>
                <c:ptCount val="10"/>
                <c:pt idx="0">
                  <c:v>Dic-14</c:v>
                </c:pt>
                <c:pt idx="1">
                  <c:v>Dic-15</c:v>
                </c:pt>
                <c:pt idx="2">
                  <c:v>Dic-16</c:v>
                </c:pt>
                <c:pt idx="3">
                  <c:v>Dic-17</c:v>
                </c:pt>
                <c:pt idx="4">
                  <c:v>Dic-18</c:v>
                </c:pt>
                <c:pt idx="5">
                  <c:v>Dic-19</c:v>
                </c:pt>
                <c:pt idx="6">
                  <c:v>Dic-20</c:v>
                </c:pt>
                <c:pt idx="7">
                  <c:v>Dic-21</c:v>
                </c:pt>
                <c:pt idx="8">
                  <c:v>Dic-22</c:v>
                </c:pt>
                <c:pt idx="9">
                  <c:v>Dic-23</c:v>
                </c:pt>
              </c:strCache>
            </c:strRef>
          </c:cat>
          <c:val>
            <c:numRef>
              <c:f>'Interessi passivi v02'!$C$8:$L$8</c:f>
              <c:numCache>
                <c:formatCode>#,##0_);\(#,##0\);"-"_);@_)</c:formatCode>
                <c:ptCount val="10"/>
                <c:pt idx="0">
                  <c:v>1133.3552099999999</c:v>
                </c:pt>
                <c:pt idx="1">
                  <c:v>1165</c:v>
                </c:pt>
                <c:pt idx="2">
                  <c:v>1333.1437800000001</c:v>
                </c:pt>
                <c:pt idx="3">
                  <c:v>985</c:v>
                </c:pt>
                <c:pt idx="4">
                  <c:v>701.64937999999995</c:v>
                </c:pt>
                <c:pt idx="5">
                  <c:v>374.60053000000005</c:v>
                </c:pt>
                <c:pt idx="6">
                  <c:v>47.489280000000001</c:v>
                </c:pt>
                <c:pt idx="7">
                  <c:v>4.8007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9702-4E59-A8FA-28D1A0DA0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580575"/>
        <c:axId val="1372499695"/>
      </c:lineChart>
      <c:catAx>
        <c:axId val="16385805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372499695"/>
        <c:crosses val="autoZero"/>
        <c:auto val="1"/>
        <c:lblAlgn val="ctr"/>
        <c:lblOffset val="0"/>
        <c:noMultiLvlLbl val="0"/>
      </c:catAx>
      <c:valAx>
        <c:axId val="1372499695"/>
        <c:scaling>
          <c:orientation val="minMax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385805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307194960102799E-2"/>
          <c:y val="8.6054214630523596E-2"/>
          <c:w val="0.82442952373472966"/>
          <c:h val="0.76317531047571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'Indebitamento v02'!$B$6</c:f>
              <c:strCache>
                <c:ptCount val="1"/>
                <c:pt idx="0">
                  <c:v>Totale (€k)</c:v>
                </c:pt>
              </c:strCache>
            </c:strRef>
          </c:tx>
          <c:spPr>
            <a:solidFill>
              <a:srgbClr val="4C88CE">
                <a:lumMod val="100000"/>
              </a:srgbClr>
            </a:solidFill>
            <a:ln w="12700">
              <a:solidFill>
                <a:srgbClr val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'Indebitamento v02'!$C$4:$M$4</c:f>
              <c:strCache>
                <c:ptCount val="11"/>
                <c:pt idx="0">
                  <c:v>Dic-13</c:v>
                </c:pt>
                <c:pt idx="1">
                  <c:v>Dic-14</c:v>
                </c:pt>
                <c:pt idx="2">
                  <c:v>Dic-15</c:v>
                </c:pt>
                <c:pt idx="3">
                  <c:v>Dic-16</c:v>
                </c:pt>
                <c:pt idx="4">
                  <c:v>Dic-17</c:v>
                </c:pt>
                <c:pt idx="5">
                  <c:v>Dic-18</c:v>
                </c:pt>
                <c:pt idx="6">
                  <c:v>Dic-19</c:v>
                </c:pt>
                <c:pt idx="7">
                  <c:v>Dic-20</c:v>
                </c:pt>
                <c:pt idx="8">
                  <c:v>Dic-21</c:v>
                </c:pt>
                <c:pt idx="9">
                  <c:v>Dic-22</c:v>
                </c:pt>
                <c:pt idx="10">
                  <c:v>Dic-23</c:v>
                </c:pt>
              </c:strCache>
            </c:strRef>
          </c:cat>
          <c:val>
            <c:numRef>
              <c:f>'Indebitamento v02'!$C$6:$M$6</c:f>
              <c:numCache>
                <c:formatCode>#,##0_);\(#,##0\);"-"_);@_)</c:formatCode>
                <c:ptCount val="11"/>
                <c:pt idx="0">
                  <c:v>133231.799</c:v>
                </c:pt>
                <c:pt idx="1">
                  <c:v>122234</c:v>
                </c:pt>
                <c:pt idx="2">
                  <c:v>117454</c:v>
                </c:pt>
                <c:pt idx="3">
                  <c:v>109670</c:v>
                </c:pt>
                <c:pt idx="4">
                  <c:v>103994.015</c:v>
                </c:pt>
                <c:pt idx="5">
                  <c:v>101135.72181999999</c:v>
                </c:pt>
                <c:pt idx="6">
                  <c:v>97874.180250000005</c:v>
                </c:pt>
                <c:pt idx="7">
                  <c:v>98153.522069999992</c:v>
                </c:pt>
                <c:pt idx="8">
                  <c:v>95191.012530000007</c:v>
                </c:pt>
                <c:pt idx="9">
                  <c:v>95305.316290000002</c:v>
                </c:pt>
                <c:pt idx="10">
                  <c:v>99431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25-4EC4-AB13-E48AF84D4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3731135"/>
        <c:axId val="1373262191"/>
      </c:barChart>
      <c:lineChart>
        <c:grouping val="standard"/>
        <c:varyColors val="0"/>
        <c:ser>
          <c:idx val="1"/>
          <c:order val="1"/>
          <c:tx>
            <c:strRef>
              <c:f>'Indebitamento v02'!$B$7</c:f>
              <c:strCache>
                <c:ptCount val="1"/>
                <c:pt idx="0">
                  <c:v>Pro Capite (€)</c:v>
                </c:pt>
              </c:strCache>
            </c:strRef>
          </c:tx>
          <c:spPr>
            <a:ln w="12700" cap="rnd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763998250218723E-2"/>
                  <c:y val="-3.2407407407407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25-4EC4-AB13-E48AF84D4D8E}"/>
                </c:ext>
              </c:extLst>
            </c:dLbl>
            <c:dLbl>
              <c:idx val="1"/>
              <c:layout>
                <c:manualLayout>
                  <c:x val="-4.0763998250218723E-2"/>
                  <c:y val="-3.2407407407407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25-4EC4-AB13-E48AF84D4D8E}"/>
                </c:ext>
              </c:extLst>
            </c:dLbl>
            <c:dLbl>
              <c:idx val="2"/>
              <c:layout>
                <c:manualLayout>
                  <c:x val="-4.0763998250218723E-2"/>
                  <c:y val="-3.2407407407407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25-4EC4-AB13-E48AF84D4D8E}"/>
                </c:ext>
              </c:extLst>
            </c:dLbl>
            <c:dLbl>
              <c:idx val="3"/>
              <c:layout>
                <c:manualLayout>
                  <c:x val="-4.0763998250218723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25-4EC4-AB13-E48AF84D4D8E}"/>
                </c:ext>
              </c:extLst>
            </c:dLbl>
            <c:dLbl>
              <c:idx val="4"/>
              <c:layout>
                <c:manualLayout>
                  <c:x val="-4.0763998250218723E-2"/>
                  <c:y val="-3.2407407407407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25-4EC4-AB13-E48AF84D4D8E}"/>
                </c:ext>
              </c:extLst>
            </c:dLbl>
            <c:dLbl>
              <c:idx val="5"/>
              <c:layout>
                <c:manualLayout>
                  <c:x val="-4.0763998250218723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25-4EC4-AB13-E48AF84D4D8E}"/>
                </c:ext>
              </c:extLst>
            </c:dLbl>
            <c:dLbl>
              <c:idx val="6"/>
              <c:layout>
                <c:manualLayout>
                  <c:x val="-4.0763998250218723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25-4EC4-AB13-E48AF84D4D8E}"/>
                </c:ext>
              </c:extLst>
            </c:dLbl>
            <c:dLbl>
              <c:idx val="7"/>
              <c:layout>
                <c:manualLayout>
                  <c:x val="-4.0763998250218723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25-4EC4-AB13-E48AF84D4D8E}"/>
                </c:ext>
              </c:extLst>
            </c:dLbl>
            <c:dLbl>
              <c:idx val="8"/>
              <c:layout>
                <c:manualLayout>
                  <c:x val="-4.0763998250218723E-2"/>
                  <c:y val="-3.2407407407407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25-4EC4-AB13-E48AF84D4D8E}"/>
                </c:ext>
              </c:extLst>
            </c:dLbl>
            <c:dLbl>
              <c:idx val="9"/>
              <c:layout>
                <c:manualLayout>
                  <c:x val="-4.0763998250218723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25-4EC4-AB13-E48AF84D4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'Indebitamento v02'!$C$7:$M$7</c:f>
              <c:numCache>
                <c:formatCode>#,##0_);\(#,##0\);"-"_);@_)</c:formatCode>
                <c:ptCount val="11"/>
                <c:pt idx="0">
                  <c:v>801</c:v>
                </c:pt>
                <c:pt idx="1">
                  <c:v>736.44</c:v>
                </c:pt>
                <c:pt idx="2">
                  <c:v>705.66</c:v>
                </c:pt>
                <c:pt idx="3">
                  <c:v>657</c:v>
                </c:pt>
                <c:pt idx="4">
                  <c:v>622</c:v>
                </c:pt>
                <c:pt idx="5">
                  <c:v>604</c:v>
                </c:pt>
                <c:pt idx="6">
                  <c:v>586</c:v>
                </c:pt>
                <c:pt idx="7">
                  <c:v>591</c:v>
                </c:pt>
                <c:pt idx="8">
                  <c:v>577</c:v>
                </c:pt>
                <c:pt idx="9">
                  <c:v>572</c:v>
                </c:pt>
                <c:pt idx="10">
                  <c:v>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625-4EC4-AB13-E48AF84D4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8582431"/>
        <c:axId val="1364552591"/>
      </c:lineChart>
      <c:catAx>
        <c:axId val="13737311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373262191"/>
        <c:crosses val="autoZero"/>
        <c:auto val="1"/>
        <c:lblAlgn val="ctr"/>
        <c:lblOffset val="0"/>
        <c:noMultiLvlLbl val="0"/>
      </c:catAx>
      <c:valAx>
        <c:axId val="1373262191"/>
        <c:scaling>
          <c:orientation val="minMax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373731135"/>
        <c:crosses val="autoZero"/>
        <c:crossBetween val="between"/>
      </c:valAx>
      <c:valAx>
        <c:axId val="1364552591"/>
        <c:scaling>
          <c:orientation val="minMax"/>
          <c:max val="1800"/>
          <c:min val="200"/>
        </c:scaling>
        <c:delete val="0"/>
        <c:axPos val="r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38582431"/>
        <c:crosses val="max"/>
        <c:crossBetween val="between"/>
      </c:valAx>
      <c:catAx>
        <c:axId val="1638582431"/>
        <c:scaling>
          <c:orientation val="minMax"/>
        </c:scaling>
        <c:delete val="1"/>
        <c:axPos val="b"/>
        <c:majorTickMark val="out"/>
        <c:minorTickMark val="none"/>
        <c:tickLblPos val="nextTo"/>
        <c:crossAx val="1364552591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1111111111111112E-2"/>
          <c:y val="0.9312704141149023"/>
          <c:w val="0.98888888888888893"/>
          <c:h val="6.8729585885097699E-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02133453716302E-2"/>
          <c:y val="4.4214186807153957E-2"/>
          <c:w val="0.9217300199127394"/>
          <c:h val="0.88640339938752288"/>
        </c:manualLayout>
      </c:layout>
      <c:lineChart>
        <c:grouping val="standard"/>
        <c:varyColors val="0"/>
        <c:ser>
          <c:idx val="0"/>
          <c:order val="0"/>
          <c:tx>
            <c:strRef>
              <c:f>'Tempi di pagamento v02'!$B$8</c:f>
              <c:strCache>
                <c:ptCount val="1"/>
                <c:pt idx="0">
                  <c:v>Tempi di pagamento</c:v>
                </c:pt>
              </c:strCache>
            </c:strRef>
          </c:tx>
          <c:spPr>
            <a:ln w="12700" cap="rnd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square"/>
            <c:size val="4"/>
            <c:spPr>
              <a:solidFill>
                <a:schemeClr val="accent2"/>
              </a:solidFill>
              <a:ln w="12700" cap="rnd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dLbls>
            <c:dLbl>
              <c:idx val="0"/>
              <c:layout>
                <c:manualLayout>
                  <c:x val="-1.909999797968398E-2"/>
                  <c:y val="-4.0472544301028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09-451A-AD5F-D6B462C9E415}"/>
                </c:ext>
              </c:extLst>
            </c:dLbl>
            <c:dLbl>
              <c:idx val="1"/>
              <c:layout>
                <c:manualLayout>
                  <c:x val="-2.573569111179384E-2"/>
                  <c:y val="-3.6440054498940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09-451A-AD5F-D6B462C9E415}"/>
                </c:ext>
              </c:extLst>
            </c:dLbl>
            <c:dLbl>
              <c:idx val="2"/>
              <c:layout>
                <c:manualLayout>
                  <c:x val="-1.6888100268980695E-2"/>
                  <c:y val="-4.047254430102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09-451A-AD5F-D6B462C9E415}"/>
                </c:ext>
              </c:extLst>
            </c:dLbl>
            <c:dLbl>
              <c:idx val="3"/>
              <c:layout>
                <c:manualLayout>
                  <c:x val="-8.0405094261676319E-3"/>
                  <c:y val="-3.6440054498940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09-451A-AD5F-D6B462C9E415}"/>
                </c:ext>
              </c:extLst>
            </c:dLbl>
            <c:dLbl>
              <c:idx val="4"/>
              <c:layout>
                <c:manualLayout>
                  <c:x val="-1.7343368034002615E-2"/>
                  <c:y val="-3.6440054498940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09-451A-AD5F-D6B462C9E415}"/>
                </c:ext>
              </c:extLst>
            </c:dLbl>
            <c:dLbl>
              <c:idx val="5"/>
              <c:layout>
                <c:manualLayout>
                  <c:x val="-1.95552657447059E-2"/>
                  <c:y val="-3.6440054498940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09-451A-AD5F-D6B462C9E415}"/>
                </c:ext>
              </c:extLst>
            </c:dLbl>
            <c:dLbl>
              <c:idx val="6"/>
              <c:layout>
                <c:manualLayout>
                  <c:x val="-2.1767163455409268E-2"/>
                  <c:y val="-4.047254430102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09-451A-AD5F-D6B462C9E415}"/>
                </c:ext>
              </c:extLst>
            </c:dLbl>
            <c:dLbl>
              <c:idx val="7"/>
              <c:layout>
                <c:manualLayout>
                  <c:x val="-2.3979061166112474E-2"/>
                  <c:y val="-3.6440054498940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09-451A-AD5F-D6B462C9E415}"/>
                </c:ext>
              </c:extLst>
            </c:dLbl>
            <c:dLbl>
              <c:idx val="8"/>
              <c:layout>
                <c:manualLayout>
                  <c:x val="-2.3979061166112474E-2"/>
                  <c:y val="-4.047254430102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09-451A-AD5F-D6B462C9E415}"/>
                </c:ext>
              </c:extLst>
            </c:dLbl>
            <c:dLbl>
              <c:idx val="9"/>
              <c:layout>
                <c:manualLayout>
                  <c:x val="-2.1789626212608069E-2"/>
                  <c:y val="-5.2504598642625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09-451A-AD5F-D6B462C9E4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'Tempi di pagamento v02'!$C$6:$M$6</c:f>
              <c:strCache>
                <c:ptCount val="11"/>
                <c:pt idx="0">
                  <c:v>Dic-13</c:v>
                </c:pt>
                <c:pt idx="1">
                  <c:v>Dic-14</c:v>
                </c:pt>
                <c:pt idx="2">
                  <c:v>Dic-15</c:v>
                </c:pt>
                <c:pt idx="3">
                  <c:v>Dic-16</c:v>
                </c:pt>
                <c:pt idx="4">
                  <c:v>Dic-17</c:v>
                </c:pt>
                <c:pt idx="5">
                  <c:v>Dic-18</c:v>
                </c:pt>
                <c:pt idx="6">
                  <c:v>Dic-19</c:v>
                </c:pt>
                <c:pt idx="7">
                  <c:v>Dic-20</c:v>
                </c:pt>
                <c:pt idx="8">
                  <c:v>Dic-21</c:v>
                </c:pt>
                <c:pt idx="9">
                  <c:v>Dic-22</c:v>
                </c:pt>
                <c:pt idx="10">
                  <c:v>Dic-23</c:v>
                </c:pt>
              </c:strCache>
            </c:strRef>
          </c:cat>
          <c:val>
            <c:numRef>
              <c:f>'Tempi di pagamento v02'!$C$8:$M$8</c:f>
              <c:numCache>
                <c:formatCode>#,##0_);\(#,##0\);"-"_);@_)</c:formatCode>
                <c:ptCount val="11"/>
                <c:pt idx="0">
                  <c:v>81</c:v>
                </c:pt>
                <c:pt idx="1">
                  <c:v>78.25</c:v>
                </c:pt>
                <c:pt idx="2">
                  <c:v>75</c:v>
                </c:pt>
                <c:pt idx="3">
                  <c:v>37.6</c:v>
                </c:pt>
                <c:pt idx="4">
                  <c:v>8</c:v>
                </c:pt>
                <c:pt idx="5">
                  <c:v>7.72</c:v>
                </c:pt>
                <c:pt idx="6">
                  <c:v>8</c:v>
                </c:pt>
                <c:pt idx="7">
                  <c:v>8</c:v>
                </c:pt>
                <c:pt idx="8">
                  <c:v>4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8D09-451A-AD5F-D6B462C9E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058112"/>
        <c:axId val="205056480"/>
      </c:lineChart>
      <c:catAx>
        <c:axId val="6905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05056480"/>
        <c:crosses val="autoZero"/>
        <c:auto val="1"/>
        <c:lblAlgn val="ctr"/>
        <c:lblOffset val="0"/>
        <c:noMultiLvlLbl val="0"/>
      </c:catAx>
      <c:valAx>
        <c:axId val="205056480"/>
        <c:scaling>
          <c:orientation val="minMax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690581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'Spesa corrente v02'!$B$6</c:f>
              <c:strCache>
                <c:ptCount val="1"/>
                <c:pt idx="0">
                  <c:v>Totale (€k)</c:v>
                </c:pt>
              </c:strCache>
            </c:strRef>
          </c:tx>
          <c:spPr>
            <a:solidFill>
              <a:srgbClr val="4C88CE">
                <a:lumMod val="100000"/>
              </a:srgbClr>
            </a:solidFill>
            <a:ln w="12700">
              <a:solidFill>
                <a:srgbClr val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'Spesa corrente v02'!$C$4:$M$4</c:f>
              <c:strCache>
                <c:ptCount val="11"/>
                <c:pt idx="0">
                  <c:v>Dic-13</c:v>
                </c:pt>
                <c:pt idx="1">
                  <c:v>Dic-14</c:v>
                </c:pt>
                <c:pt idx="2">
                  <c:v>Dic-15</c:v>
                </c:pt>
                <c:pt idx="3">
                  <c:v>Dic-16</c:v>
                </c:pt>
                <c:pt idx="4">
                  <c:v>Dic-17</c:v>
                </c:pt>
                <c:pt idx="5">
                  <c:v>Dic-18</c:v>
                </c:pt>
                <c:pt idx="6">
                  <c:v>Dic-19</c:v>
                </c:pt>
                <c:pt idx="7">
                  <c:v>Dic-20</c:v>
                </c:pt>
                <c:pt idx="8">
                  <c:v>Dic-21</c:v>
                </c:pt>
                <c:pt idx="9">
                  <c:v>Dic-22</c:v>
                </c:pt>
                <c:pt idx="10">
                  <c:v>Dic-23</c:v>
                </c:pt>
              </c:strCache>
            </c:strRef>
          </c:cat>
          <c:val>
            <c:numRef>
              <c:f>'Spesa corrente v02'!$C$6:$M$6</c:f>
              <c:numCache>
                <c:formatCode>#,##0_);\(#,##0\);"-"_);@_)</c:formatCode>
                <c:ptCount val="11"/>
                <c:pt idx="0">
                  <c:v>178285.98263999997</c:v>
                </c:pt>
                <c:pt idx="1">
                  <c:v>168625.69899</c:v>
                </c:pt>
                <c:pt idx="2">
                  <c:v>156348.25725999998</c:v>
                </c:pt>
                <c:pt idx="3">
                  <c:v>152399.90850999998</c:v>
                </c:pt>
                <c:pt idx="4">
                  <c:v>152271.58749000001</c:v>
                </c:pt>
                <c:pt idx="5">
                  <c:v>155558</c:v>
                </c:pt>
                <c:pt idx="6">
                  <c:v>156514.424</c:v>
                </c:pt>
                <c:pt idx="7">
                  <c:v>152682.61038999999</c:v>
                </c:pt>
                <c:pt idx="8">
                  <c:v>159514.73189</c:v>
                </c:pt>
                <c:pt idx="9">
                  <c:v>173551.47381999998</c:v>
                </c:pt>
                <c:pt idx="10">
                  <c:v>171665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28-4DE3-93DE-965993BA1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4733311"/>
        <c:axId val="1280239455"/>
      </c:barChart>
      <c:lineChart>
        <c:grouping val="standard"/>
        <c:varyColors val="0"/>
        <c:ser>
          <c:idx val="1"/>
          <c:order val="1"/>
          <c:tx>
            <c:strRef>
              <c:f>'Spesa corrente v02'!$B$7</c:f>
              <c:strCache>
                <c:ptCount val="1"/>
                <c:pt idx="0">
                  <c:v>Pro Capite (€)</c:v>
                </c:pt>
              </c:strCache>
            </c:strRef>
          </c:tx>
          <c:spPr>
            <a:ln w="12700" cap="rnd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square"/>
            <c:size val="4"/>
            <c:spPr>
              <a:solidFill>
                <a:srgbClr val="8F9191"/>
              </a:solidFill>
              <a:ln w="12700" cap="rnd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dLbls>
            <c:dLbl>
              <c:idx val="0"/>
              <c:layout>
                <c:manualLayout>
                  <c:x val="-3.5951901313202528E-2"/>
                  <c:y val="-2.9075795267153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28-4DE3-93DE-965993BA1064}"/>
                </c:ext>
              </c:extLst>
            </c:dLbl>
            <c:dLbl>
              <c:idx val="1"/>
              <c:layout>
                <c:manualLayout>
                  <c:x val="-3.5951901313202528E-2"/>
                  <c:y val="-2.9075795267153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28-4DE3-93DE-965993BA1064}"/>
                </c:ext>
              </c:extLst>
            </c:dLbl>
            <c:dLbl>
              <c:idx val="2"/>
              <c:layout>
                <c:manualLayout>
                  <c:x val="-2.9290492192418634E-2"/>
                  <c:y val="-2.9075795267153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28-4DE3-93DE-965993BA1064}"/>
                </c:ext>
              </c:extLst>
            </c:dLbl>
            <c:dLbl>
              <c:idx val="3"/>
              <c:layout>
                <c:manualLayout>
                  <c:x val="-2.9290492192418634E-2"/>
                  <c:y val="-2.9075795267153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28-4DE3-93DE-965993BA1064}"/>
                </c:ext>
              </c:extLst>
            </c:dLbl>
            <c:dLbl>
              <c:idx val="4"/>
              <c:layout>
                <c:manualLayout>
                  <c:x val="-2.9290492192418634E-2"/>
                  <c:y val="-2.9075795267153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28-4DE3-93DE-965993BA1064}"/>
                </c:ext>
              </c:extLst>
            </c:dLbl>
            <c:dLbl>
              <c:idx val="5"/>
              <c:layout>
                <c:manualLayout>
                  <c:x val="-2.9290492192418634E-2"/>
                  <c:y val="-2.9075795267153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28-4DE3-93DE-965993BA1064}"/>
                </c:ext>
              </c:extLst>
            </c:dLbl>
            <c:dLbl>
              <c:idx val="6"/>
              <c:layout>
                <c:manualLayout>
                  <c:x val="-2.9290492192418634E-2"/>
                  <c:y val="-2.9075795267153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28-4DE3-93DE-965993BA1064}"/>
                </c:ext>
              </c:extLst>
            </c:dLbl>
            <c:dLbl>
              <c:idx val="7"/>
              <c:layout>
                <c:manualLayout>
                  <c:x val="-2.9290492192418634E-2"/>
                  <c:y val="-2.9075795267153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28-4DE3-93DE-965993BA1064}"/>
                </c:ext>
              </c:extLst>
            </c:dLbl>
            <c:dLbl>
              <c:idx val="8"/>
              <c:layout>
                <c:manualLayout>
                  <c:x val="-2.9290492192418634E-2"/>
                  <c:y val="-2.9075795267153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28-4DE3-93DE-965993BA1064}"/>
                </c:ext>
              </c:extLst>
            </c:dLbl>
            <c:dLbl>
              <c:idx val="9"/>
              <c:layout>
                <c:manualLayout>
                  <c:x val="-3.5951901313202528E-2"/>
                  <c:y val="-2.9075795267153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028-4DE3-93DE-965993BA1064}"/>
                </c:ext>
              </c:extLst>
            </c:dLbl>
            <c:dLbl>
              <c:idx val="10"/>
              <c:layout>
                <c:manualLayout>
                  <c:x val="-3.6231211646925568E-2"/>
                  <c:y val="-5.1238657093112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28-4DE3-93DE-965993BA10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'Spesa corrente v02'!$C$7:$M$7</c:f>
              <c:numCache>
                <c:formatCode>#,##0_);\(#,##0\);"-"_);@_)</c:formatCode>
                <c:ptCount val="11"/>
                <c:pt idx="0">
                  <c:v>1072.69</c:v>
                </c:pt>
                <c:pt idx="1">
                  <c:v>1015.95</c:v>
                </c:pt>
                <c:pt idx="2">
                  <c:v>939.34</c:v>
                </c:pt>
                <c:pt idx="3">
                  <c:v>913</c:v>
                </c:pt>
                <c:pt idx="4">
                  <c:v>913</c:v>
                </c:pt>
                <c:pt idx="5">
                  <c:v>929</c:v>
                </c:pt>
                <c:pt idx="6">
                  <c:v>937</c:v>
                </c:pt>
                <c:pt idx="7">
                  <c:v>920</c:v>
                </c:pt>
                <c:pt idx="8">
                  <c:v>966</c:v>
                </c:pt>
                <c:pt idx="9">
                  <c:v>1049</c:v>
                </c:pt>
                <c:pt idx="10">
                  <c:v>1057.2653310093799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028-4DE3-93DE-965993BA1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5773967"/>
        <c:axId val="1880510079"/>
      </c:lineChart>
      <c:catAx>
        <c:axId val="13747333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280239455"/>
        <c:crosses val="autoZero"/>
        <c:auto val="1"/>
        <c:lblAlgn val="ctr"/>
        <c:lblOffset val="0"/>
        <c:noMultiLvlLbl val="0"/>
      </c:catAx>
      <c:valAx>
        <c:axId val="1280239455"/>
        <c:scaling>
          <c:orientation val="minMax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374733311"/>
        <c:crosses val="autoZero"/>
        <c:crossBetween val="between"/>
      </c:valAx>
      <c:valAx>
        <c:axId val="1880510079"/>
        <c:scaling>
          <c:orientation val="minMax"/>
          <c:max val="1300"/>
          <c:min val="900"/>
        </c:scaling>
        <c:delete val="0"/>
        <c:axPos val="r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945773967"/>
        <c:crosses val="max"/>
        <c:crossBetween val="between"/>
      </c:valAx>
      <c:catAx>
        <c:axId val="1945773967"/>
        <c:scaling>
          <c:orientation val="minMax"/>
        </c:scaling>
        <c:delete val="1"/>
        <c:axPos val="b"/>
        <c:majorTickMark val="out"/>
        <c:minorTickMark val="none"/>
        <c:tickLblPos val="nextTo"/>
        <c:crossAx val="1880510079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7.9837583951262621E-3"/>
          <c:y val="0.93833609264483764"/>
          <c:w val="0.99201624160487378"/>
          <c:h val="6.1663907355162313E-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'FCDE v02'!$B$8</c:f>
              <c:strCache>
                <c:ptCount val="1"/>
                <c:pt idx="0">
                  <c:v>Fondo crediti dubbia esigibilità</c:v>
                </c:pt>
              </c:strCache>
            </c:strRef>
          </c:tx>
          <c:spPr>
            <a:solidFill>
              <a:srgbClr val="4C88CE">
                <a:lumMod val="100000"/>
              </a:srgbClr>
            </a:solidFill>
            <a:ln w="12700">
              <a:solidFill>
                <a:srgbClr val="FFFFFF"/>
              </a:solidFill>
            </a:ln>
            <a:effectLst/>
          </c:spPr>
          <c:dLbls>
            <c:dLbl>
              <c:idx val="0"/>
              <c:layout>
                <c:manualLayout>
                  <c:x val="1.1266717657681927E-2"/>
                  <c:y val="-0.10031747291051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DF-483D-81F6-8ED983DE89A6}"/>
                </c:ext>
              </c:extLst>
            </c:dLbl>
            <c:dLbl>
              <c:idx val="1"/>
              <c:layout>
                <c:manualLayout>
                  <c:x val="-9.3469416953968765E-3"/>
                  <c:y val="-0.174112187787861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DF-483D-81F6-8ED983DE89A6}"/>
                </c:ext>
              </c:extLst>
            </c:dLbl>
            <c:dLbl>
              <c:idx val="2"/>
              <c:layout>
                <c:manualLayout>
                  <c:x val="-1.3118202679330183E-2"/>
                  <c:y val="-0.23152745754450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DF-483D-81F6-8ED983DE89A6}"/>
                </c:ext>
              </c:extLst>
            </c:dLbl>
            <c:dLbl>
              <c:idx val="3"/>
              <c:layout>
                <c:manualLayout>
                  <c:x val="-7.4961158167601051E-3"/>
                  <c:y val="-0.25996065408505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DF-483D-81F6-8ED983DE89A6}"/>
                </c:ext>
              </c:extLst>
            </c:dLbl>
            <c:dLbl>
              <c:idx val="4"/>
              <c:layout>
                <c:manualLayout>
                  <c:x val="-7.4961158167601736E-3"/>
                  <c:y val="-0.264022539305136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DF-483D-81F6-8ED983DE89A6}"/>
                </c:ext>
              </c:extLst>
            </c:dLbl>
            <c:dLbl>
              <c:idx val="5"/>
              <c:layout>
                <c:manualLayout>
                  <c:x val="-3.7480579083801211E-3"/>
                  <c:y val="-0.29245573584568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DF-483D-81F6-8ED983DE89A6}"/>
                </c:ext>
              </c:extLst>
            </c:dLbl>
            <c:dLbl>
              <c:idx val="6"/>
              <c:layout>
                <c:manualLayout>
                  <c:x val="-1.1244173725140158E-2"/>
                  <c:y val="-0.31682704716616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DF-483D-81F6-8ED983DE89A6}"/>
                </c:ext>
              </c:extLst>
            </c:dLbl>
            <c:dLbl>
              <c:idx val="7"/>
              <c:layout>
                <c:manualLayout>
                  <c:x val="-1.1244173725140158E-2"/>
                  <c:y val="-0.36556966980711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DF-483D-81F6-8ED983DE89A6}"/>
                </c:ext>
              </c:extLst>
            </c:dLbl>
            <c:dLbl>
              <c:idx val="8"/>
              <c:layout>
                <c:manualLayout>
                  <c:x val="-2.998446326704042E-2"/>
                  <c:y val="-0.40212663678782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DF-483D-81F6-8ED983DE89A6}"/>
                </c:ext>
              </c:extLst>
            </c:dLbl>
            <c:dLbl>
              <c:idx val="9"/>
              <c:layout>
                <c:manualLayout>
                  <c:x val="-1.3084444276250416E-2"/>
                  <c:y val="-0.374398026289943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DF-483D-81F6-8ED983DE89A6}"/>
                </c:ext>
              </c:extLst>
            </c:dLbl>
            <c:dLbl>
              <c:idx val="10"/>
              <c:layout>
                <c:manualLayout>
                  <c:x val="-1.8931370353952425E-3"/>
                  <c:y val="-0.28219323038953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DF-483D-81F6-8ED983DE8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'FCDE v02'!$C$6:$M$6</c:f>
              <c:strCache>
                <c:ptCount val="11"/>
                <c:pt idx="0">
                  <c:v>Dic-13</c:v>
                </c:pt>
                <c:pt idx="1">
                  <c:v>Dic-14</c:v>
                </c:pt>
                <c:pt idx="2">
                  <c:v>Dic-15</c:v>
                </c:pt>
                <c:pt idx="3">
                  <c:v>Dic-16</c:v>
                </c:pt>
                <c:pt idx="4">
                  <c:v>Dic-17</c:v>
                </c:pt>
                <c:pt idx="5">
                  <c:v>Dic-18</c:v>
                </c:pt>
                <c:pt idx="6">
                  <c:v>Dic-19</c:v>
                </c:pt>
                <c:pt idx="7">
                  <c:v>Dic-20</c:v>
                </c:pt>
                <c:pt idx="8">
                  <c:v>Dic-21</c:v>
                </c:pt>
                <c:pt idx="9">
                  <c:v>Dic-22</c:v>
                </c:pt>
                <c:pt idx="10">
                  <c:v>Dic-23</c:v>
                </c:pt>
              </c:strCache>
            </c:strRef>
          </c:cat>
          <c:val>
            <c:numRef>
              <c:f>'FCDE v02'!$C$8:$M$8</c:f>
              <c:numCache>
                <c:formatCode>#,##0_);\(#,##0\);"-"_);@_)</c:formatCode>
                <c:ptCount val="11"/>
                <c:pt idx="0">
                  <c:v>7612.8980000000001</c:v>
                </c:pt>
                <c:pt idx="1">
                  <c:v>53231.91</c:v>
                </c:pt>
                <c:pt idx="2">
                  <c:v>71276.327430000005</c:v>
                </c:pt>
                <c:pt idx="3">
                  <c:v>81335.602620000005</c:v>
                </c:pt>
                <c:pt idx="4">
                  <c:v>83720.902000000002</c:v>
                </c:pt>
                <c:pt idx="5">
                  <c:v>96201.569000000003</c:v>
                </c:pt>
                <c:pt idx="6">
                  <c:v>103893.20293000001</c:v>
                </c:pt>
                <c:pt idx="7">
                  <c:v>121285.47040000001</c:v>
                </c:pt>
                <c:pt idx="8">
                  <c:v>137792.09468000001</c:v>
                </c:pt>
                <c:pt idx="9">
                  <c:v>89476.104720000003</c:v>
                </c:pt>
                <c:pt idx="10">
                  <c:v>86284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6DF-483D-81F6-8ED983DE8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5813984"/>
        <c:axId val="1982947472"/>
      </c:areaChart>
      <c:catAx>
        <c:axId val="205581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982947472"/>
        <c:crosses val="autoZero"/>
        <c:auto val="1"/>
        <c:lblAlgn val="ctr"/>
        <c:lblOffset val="0"/>
        <c:noMultiLvlLbl val="0"/>
      </c:catAx>
      <c:valAx>
        <c:axId val="1982947472"/>
        <c:scaling>
          <c:orientation val="minMax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055813984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'Trasferimenti statali v02'!$B$8</c:f>
              <c:strCache>
                <c:ptCount val="1"/>
                <c:pt idx="0">
                  <c:v>Trasferimenti statali</c:v>
                </c:pt>
              </c:strCache>
            </c:strRef>
          </c:tx>
          <c:spPr>
            <a:ln w="12700" cap="rnd" cmpd="sng" algn="ctr">
              <a:solidFill>
                <a:srgbClr val="3574C1">
                  <a:lumMod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square"/>
            <c:size val="4"/>
            <c:spPr>
              <a:solidFill>
                <a:srgbClr val="3574C1"/>
              </a:solidFill>
              <a:ln w="12700" cap="rnd" cmpd="sng" algn="ctr">
                <a:solidFill>
                  <a:srgbClr val="3574C1">
                    <a:lumMod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c:spPr>
          </c:marker>
          <c:dLbls>
            <c:dLbl>
              <c:idx val="0"/>
              <c:layout>
                <c:manualLayout>
                  <c:x val="-5.6215441819772526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B5-491C-BED8-DB9036CE9F79}"/>
                </c:ext>
              </c:extLst>
            </c:dLbl>
            <c:dLbl>
              <c:idx val="1"/>
              <c:layout>
                <c:manualLayout>
                  <c:x val="-5.6215441819772526E-2"/>
                  <c:y val="-3.2407407407407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B5-491C-BED8-DB9036CE9F79}"/>
                </c:ext>
              </c:extLst>
            </c:dLbl>
            <c:dLbl>
              <c:idx val="2"/>
              <c:layout>
                <c:manualLayout>
                  <c:x val="-5.6215441819772526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B5-491C-BED8-DB9036CE9F79}"/>
                </c:ext>
              </c:extLst>
            </c:dLbl>
            <c:dLbl>
              <c:idx val="3"/>
              <c:layout>
                <c:manualLayout>
                  <c:x val="-5.6215441819772526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B5-491C-BED8-DB9036CE9F79}"/>
                </c:ext>
              </c:extLst>
            </c:dLbl>
            <c:dLbl>
              <c:idx val="4"/>
              <c:layout>
                <c:manualLayout>
                  <c:x val="-5.6215441819772526E-2"/>
                  <c:y val="-3.2407407407407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B5-491C-BED8-DB9036CE9F79}"/>
                </c:ext>
              </c:extLst>
            </c:dLbl>
            <c:dLbl>
              <c:idx val="5"/>
              <c:layout>
                <c:manualLayout>
                  <c:x val="-5.6215441819772526E-2"/>
                  <c:y val="-3.2407407407407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B5-491C-BED8-DB9036CE9F79}"/>
                </c:ext>
              </c:extLst>
            </c:dLbl>
            <c:dLbl>
              <c:idx val="6"/>
              <c:layout>
                <c:manualLayout>
                  <c:x val="-5.6215441819772526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B5-491C-BED8-DB9036CE9F79}"/>
                </c:ext>
              </c:extLst>
            </c:dLbl>
            <c:dLbl>
              <c:idx val="7"/>
              <c:layout>
                <c:manualLayout>
                  <c:x val="-5.6215441819772526E-2"/>
                  <c:y val="-3.2407407407407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B5-491C-BED8-DB9036CE9F79}"/>
                </c:ext>
              </c:extLst>
            </c:dLbl>
            <c:dLbl>
              <c:idx val="8"/>
              <c:layout>
                <c:manualLayout>
                  <c:x val="-4.8352650364606828E-2"/>
                  <c:y val="-5.8592290620466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B5-491C-BED8-DB9036CE9F79}"/>
                </c:ext>
              </c:extLst>
            </c:dLbl>
            <c:dLbl>
              <c:idx val="9"/>
              <c:layout>
                <c:manualLayout>
                  <c:x val="-9.6429891891378905E-3"/>
                  <c:y val="-6.2844168729170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B5-491C-BED8-DB9036CE9F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'Trasferimenti statali v02'!$D$6:$M$6</c:f>
              <c:strCache>
                <c:ptCount val="10"/>
                <c:pt idx="0">
                  <c:v>Dic-14</c:v>
                </c:pt>
                <c:pt idx="1">
                  <c:v>Dic-15</c:v>
                </c:pt>
                <c:pt idx="2">
                  <c:v>Dic-16</c:v>
                </c:pt>
                <c:pt idx="3">
                  <c:v>Dic-17</c:v>
                </c:pt>
                <c:pt idx="4">
                  <c:v>Dic-18</c:v>
                </c:pt>
                <c:pt idx="5">
                  <c:v>Dic-19</c:v>
                </c:pt>
                <c:pt idx="6">
                  <c:v>Dic-20</c:v>
                </c:pt>
                <c:pt idx="7">
                  <c:v>Dic-21</c:v>
                </c:pt>
                <c:pt idx="8">
                  <c:v>Dic-22</c:v>
                </c:pt>
                <c:pt idx="9">
                  <c:v>Dic-23</c:v>
                </c:pt>
              </c:strCache>
            </c:strRef>
          </c:cat>
          <c:val>
            <c:numRef>
              <c:f>'Trasferimenti statali v02'!$D$8:$M$8</c:f>
              <c:numCache>
                <c:formatCode>#,##0_);\(#,##0\);"-"_);@_)</c:formatCode>
                <c:ptCount val="10"/>
                <c:pt idx="0">
                  <c:v>33880.353000000003</c:v>
                </c:pt>
                <c:pt idx="1">
                  <c:v>23810.870999999999</c:v>
                </c:pt>
                <c:pt idx="2">
                  <c:v>18060.550999999999</c:v>
                </c:pt>
                <c:pt idx="3">
                  <c:v>15867.885</c:v>
                </c:pt>
                <c:pt idx="4">
                  <c:v>15164.521000000001</c:v>
                </c:pt>
                <c:pt idx="5">
                  <c:v>15986</c:v>
                </c:pt>
                <c:pt idx="6">
                  <c:v>33571.138250000004</c:v>
                </c:pt>
                <c:pt idx="7">
                  <c:v>14633.771710000001</c:v>
                </c:pt>
                <c:pt idx="8">
                  <c:v>14884.011490000001</c:v>
                </c:pt>
                <c:pt idx="9">
                  <c:v>15578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2BB5-491C-BED8-DB9036CE9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5738239"/>
        <c:axId val="1880511519"/>
      </c:lineChart>
      <c:catAx>
        <c:axId val="19457382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880511519"/>
        <c:crosses val="autoZero"/>
        <c:auto val="1"/>
        <c:lblAlgn val="ctr"/>
        <c:lblOffset val="0"/>
        <c:noMultiLvlLbl val="0"/>
      </c:catAx>
      <c:valAx>
        <c:axId val="1880511519"/>
        <c:scaling>
          <c:orientation val="minMax"/>
          <c:max val="35000"/>
          <c:min val="10000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94573823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8048630966438"/>
          <c:y val="7.0203478802437838E-2"/>
          <c:w val="0.86168243647272236"/>
          <c:h val="0.900564971751412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'Disavanzo di riacc v02'!$B$8</c:f>
              <c:strCache>
                <c:ptCount val="1"/>
                <c:pt idx="0">
                  <c:v>Disavanzo da riaccertamento straordinario 2014</c:v>
                </c:pt>
              </c:strCache>
            </c:strRef>
          </c:tx>
          <c:spPr>
            <a:solidFill>
              <a:srgbClr val="FF9999"/>
            </a:solidFill>
            <a:ln w="12700">
              <a:solidFill>
                <a:sysClr val="windowText" lastClr="000000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3">
                  <a:lumMod val="90000"/>
                </a:schemeClr>
              </a:solidFill>
              <a:ln w="127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1B-4AC9-9C0C-98143BA7EF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'Disavanzo di riacc v02'!$C$6:$L$6</c:f>
              <c:strCache>
                <c:ptCount val="10"/>
                <c:pt idx="0">
                  <c:v>Dic-14</c:v>
                </c:pt>
                <c:pt idx="1">
                  <c:v>Dic-15</c:v>
                </c:pt>
                <c:pt idx="2">
                  <c:v>Dic-16</c:v>
                </c:pt>
                <c:pt idx="3">
                  <c:v>Dic-17</c:v>
                </c:pt>
                <c:pt idx="4">
                  <c:v>Dic-18</c:v>
                </c:pt>
                <c:pt idx="5">
                  <c:v>Dic-19</c:v>
                </c:pt>
                <c:pt idx="6">
                  <c:v>Dic-20</c:v>
                </c:pt>
                <c:pt idx="7">
                  <c:v>Dic-21</c:v>
                </c:pt>
                <c:pt idx="8">
                  <c:v>Dic-22</c:v>
                </c:pt>
                <c:pt idx="9">
                  <c:v>Dic-23</c:v>
                </c:pt>
              </c:strCache>
            </c:strRef>
          </c:cat>
          <c:val>
            <c:numRef>
              <c:f>'Disavanzo di riacc v02'!$C$8:$L$8</c:f>
              <c:numCache>
                <c:formatCode>#,##0_);\(#,##0\);"-"_);@_)</c:formatCode>
                <c:ptCount val="10"/>
                <c:pt idx="0">
                  <c:v>-34648.31</c:v>
                </c:pt>
                <c:pt idx="1">
                  <c:v>-33410.870260000003</c:v>
                </c:pt>
                <c:pt idx="2">
                  <c:v>-32173.430620000003</c:v>
                </c:pt>
                <c:pt idx="3">
                  <c:v>-30935.990979999999</c:v>
                </c:pt>
                <c:pt idx="4">
                  <c:v>-26683.550999999999</c:v>
                </c:pt>
                <c:pt idx="5">
                  <c:v>-25567.985000000001</c:v>
                </c:pt>
                <c:pt idx="6">
                  <c:v>-22668.75475</c:v>
                </c:pt>
                <c:pt idx="7">
                  <c:v>-14053.53233</c:v>
                </c:pt>
                <c:pt idx="8">
                  <c:v>-8348.4330300000001</c:v>
                </c:pt>
                <c:pt idx="9">
                  <c:v>5777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1B-4AC9-9C0C-98143BA7E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550447"/>
        <c:axId val="1880319071"/>
      </c:barChart>
      <c:catAx>
        <c:axId val="18775504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880319071"/>
        <c:crosses val="autoZero"/>
        <c:auto val="1"/>
        <c:lblAlgn val="ctr"/>
        <c:lblOffset val="0"/>
        <c:noMultiLvlLbl val="0"/>
      </c:catAx>
      <c:valAx>
        <c:axId val="1880319071"/>
        <c:scaling>
          <c:orientation val="minMax"/>
          <c:min val="-40000"/>
        </c:scaling>
        <c:delete val="0"/>
        <c:axPos val="l"/>
        <c:numFmt formatCode="#,##0_);\(#,##0\);&quot;-&quot;_);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87755044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5400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0.15262</cdr:x>
      <cdr:y>0.89663</cdr:y>
    </cdr:from>
    <cdr:to>
      <cdr:x>0.24192</cdr:x>
      <cdr:y>0.94445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4F105A9-51C2-B9EF-5584-BA6ACEA10B19}"/>
            </a:ext>
          </a:extLst>
        </cdr:cNvPr>
        <cdr:cNvSpPr txBox="1"/>
      </cdr:nvSpPr>
      <cdr:spPr>
        <a:xfrm xmlns:a="http://schemas.openxmlformats.org/drawingml/2006/main">
          <a:off x="1002643" y="3350902"/>
          <a:ext cx="586670" cy="178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800" b="1"/>
            <a:t>(41,811)</a:t>
          </a:r>
        </a:p>
      </cdr:txBody>
    </cdr:sp>
  </cdr:relSizeAnchor>
  <cdr:relSizeAnchor xmlns:cdr="http://schemas.openxmlformats.org/drawingml/2006/chartDrawing">
    <cdr:from>
      <cdr:x>0.15184</cdr:x>
      <cdr:y>0.58435</cdr:y>
    </cdr:from>
    <cdr:to>
      <cdr:x>0.18062</cdr:x>
      <cdr:y>0.63415</cdr:y>
    </cdr:to>
    <cdr:pic>
      <cdr:nvPicPr>
        <cdr:cNvPr id="6" name="chart">
          <a:extLst xmlns:a="http://schemas.openxmlformats.org/drawingml/2006/main">
            <a:ext uri="{FF2B5EF4-FFF2-40B4-BE49-F238E27FC236}">
              <a16:creationId xmlns:a16="http://schemas.microsoft.com/office/drawing/2014/main" id="{919B5448-179F-FC04-2D90-FDA61259CFAD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/>
        <a:srcRect xmlns:a="http://schemas.openxmlformats.org/drawingml/2006/main" l="6847" t="5619" r="5959" b="6320"/>
        <a:stretch xmlns:a="http://schemas.openxmlformats.org/drawingml/2006/main"/>
      </cdr:blipFill>
      <cdr:spPr>
        <a:xfrm xmlns:a="http://schemas.openxmlformats.org/drawingml/2006/main">
          <a:off x="991472" y="2014546"/>
          <a:ext cx="187931" cy="171685"/>
        </a:xfrm>
        <a:prstGeom xmlns:a="http://schemas.openxmlformats.org/drawingml/2006/main" prst="ellipse">
          <a:avLst/>
        </a:prstGeom>
        <a:ln xmlns:a="http://schemas.openxmlformats.org/drawingml/2006/main">
          <a:noFill/>
        </a:ln>
      </cdr:spPr>
    </cdr:pic>
  </cdr:relSizeAnchor>
  <cdr:relSizeAnchor xmlns:cdr="http://schemas.openxmlformats.org/drawingml/2006/chartDrawing">
    <cdr:from>
      <cdr:x>0.07342</cdr:x>
      <cdr:y>0.40675</cdr:y>
    </cdr:from>
    <cdr:to>
      <cdr:x>0.26087</cdr:x>
      <cdr:y>0.57624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CC59FA80-672B-DA58-C155-060E78FEDB23}"/>
            </a:ext>
          </a:extLst>
        </cdr:cNvPr>
        <cdr:cNvSpPr txBox="1"/>
      </cdr:nvSpPr>
      <cdr:spPr>
        <a:xfrm xmlns:a="http://schemas.openxmlformats.org/drawingml/2006/main">
          <a:off x="479396" y="1402256"/>
          <a:ext cx="1224032" cy="58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100" b="1" i="1"/>
            <a:t>Insediamento</a:t>
          </a:r>
          <a:r>
            <a:rPr lang="it-IT" sz="1100" b="1" i="1" baseline="0"/>
            <a:t> Sindaco A. Romizi</a:t>
          </a:r>
          <a:endParaRPr lang="it-IT" sz="1100" b="1" i="1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87ED12-7912-F199-4E2F-CDE43681E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CC3A22-453D-6145-EE94-3C7688A2E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B298A6-E9B5-A36E-A61D-83302994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299036-78BE-8CCE-D97D-38164945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67660C-B3E5-2E36-4A06-7679B0DE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53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003A21-BFC3-F2D8-571B-8805CA78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D4AD6C-340B-6505-3F29-E5160B15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B223F4-D341-A237-A38F-4C01BFEC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8EC4B2-E580-1230-DE9D-64D2D6A9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B4C547-BE45-36D1-0FF9-E732B6C7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52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00218C9-250A-E932-C6FE-F096E386A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ECC49D-4F40-EC82-03A8-A25ACE351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5F35EE-1BD9-720B-0FD6-A369718C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2BFB8B-FA9D-6785-8D51-A38FBA37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4C95AC-5F8C-7307-4D7A-57EE6BB4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8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76368-EBA9-0DDB-E99D-991F9508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1AFC25-068C-4349-F397-90E70455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DB8C4D-7830-4813-E380-25183917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0764EF-0D6B-6A6A-6423-01230D141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7F44D6-AA33-3AE1-EFFA-B67E06F0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03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D9FF3A-DC5D-87C7-EE41-AD3A7703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78E985-03EA-907D-F6B6-42BBCE0B9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E2A1AA-4495-8397-EF49-46ED3833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5AF532-1CA6-90A7-E45C-64A245493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224B74-464E-335E-C91A-59EA3AD1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14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FB1B81-72C3-E7CB-8ACD-01B8A74B7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CDA971-B581-EBDA-8CEB-357119B77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3F8B57-4829-A7AA-9AEC-E17B1AF43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E175E0-E9A3-E6E7-74D4-FFE027BC2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48CCA0-BCB3-BE45-60B5-9D9F55DB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D327C8-C3A4-DA2B-E1E8-A1C060A4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75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3C2563-3E10-89E2-F62C-34DEAD8C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DF289D-1D02-CD15-E461-F54B50E0C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521390-C18D-C9BE-CCCE-58754EB9D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7715581-D13C-74FD-B072-EF28C36B1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95835C9-9858-9338-E16C-047962ABB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426BA73-B191-48CD-688D-9F4D15B7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9C26CF7-030A-1CDB-A917-2961C3B82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EF89C09-2454-E514-10E6-51BD5CA0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99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62745-1335-4B47-5C01-86EE2A98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01B3873-752D-E07E-5A8C-A3D5C5CC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96AAF3-1330-A935-A4CC-98B5949F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11A86C-9BC5-D269-91D3-FBE412A1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18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6A7222-F806-951B-E14C-BD015F1B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9815BC-28E1-852B-5C74-5A52E245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A9B046-041D-9338-B2D8-FE32CD3F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02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21E47D-AD45-0EAB-3428-8FB8626A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6B914E-0E4D-E9F6-4D26-E5B79CDF2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943DE01-6D2D-0ED8-F8A8-E7650D65E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36A1AA-D4AB-7B17-3CDF-563AFECC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27193C-5E09-B373-D8B4-0FA6E22A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E6CAE6-EDD3-BA95-1059-7608729BD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3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D74018-3BD9-043D-5EA1-3B73BFB6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37D73F1-1300-E399-D932-329D9BC04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9777C5-5715-D8CF-FC4A-4FD48FA9E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415496-CB50-C7F8-3436-EB6562D4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232C8A-91B7-8DDF-D6C6-BC9E09D8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C8BC2B-9213-7E06-163A-54D6623A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D490E74-6FAA-FDD5-BDC8-AFBA5A19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EBB82E-4618-C4FB-63E1-153DAD776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320AE7-5E47-BCF9-9A5D-2C3E59BE0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0B589-6902-4170-8AAB-A9A4F105FD57}" type="datetimeFigureOut">
              <a:rPr lang="it-IT" smtClean="0"/>
              <a:t>02/04/2024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06E2D7-7586-B529-2861-CBF64C972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DF1CE7-6355-09C9-02ED-48E31E54A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ADCA-BAC7-466A-87B6-8BE6781E4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30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2E1FFA-8A91-E84E-35F9-77D22CA3B0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000" b="1" dirty="0"/>
              <a:t>Comune di Perugia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9D3A38-83A1-A2E1-AC9C-AC1A91D0D4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Rendiconto 2014 - 2023</a:t>
            </a:r>
          </a:p>
        </p:txBody>
      </p:sp>
    </p:spTree>
    <p:extLst>
      <p:ext uri="{BB962C8B-B14F-4D97-AF65-F5344CB8AC3E}">
        <p14:creationId xmlns:p14="http://schemas.microsoft.com/office/powerpoint/2010/main" val="1328894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4AAA016-2796-FB81-EA7A-A0546E478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12" y="563544"/>
            <a:ext cx="9869277" cy="1324160"/>
          </a:xfrm>
          <a:prstGeom prst="rect">
            <a:avLst/>
          </a:prstGeom>
        </p:spPr>
      </p:pic>
      <p:graphicFrame>
        <p:nvGraphicFramePr>
          <p:cNvPr id="4" name="Graph 12|06/10/2023 08:19:27">
            <a:extLst>
              <a:ext uri="{FF2B5EF4-FFF2-40B4-BE49-F238E27FC236}">
                <a16:creationId xmlns:a16="http://schemas.microsoft.com/office/drawing/2014/main" id="{FB922198-DB60-4469-DACC-D41E872EA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462721"/>
              </p:ext>
            </p:extLst>
          </p:nvPr>
        </p:nvGraphicFramePr>
        <p:xfrm>
          <a:off x="2264650" y="2101174"/>
          <a:ext cx="7662700" cy="437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608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E7C66E6-74EF-98B4-ADCC-5B2CD53CE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25" y="566850"/>
            <a:ext cx="11450648" cy="1648055"/>
          </a:xfrm>
          <a:prstGeom prst="rect">
            <a:avLst/>
          </a:prstGeom>
        </p:spPr>
      </p:pic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56B38C79-D6C6-E35C-A215-199153D0A3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453150"/>
              </p:ext>
            </p:extLst>
          </p:nvPr>
        </p:nvGraphicFramePr>
        <p:xfrm>
          <a:off x="1823640" y="2847236"/>
          <a:ext cx="8544720" cy="359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2751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7A1CB0-4968-BB9D-7995-308524B53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INDEBITAMENTO E DISAVANZO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BE342-DE3C-4384-1293-92E94A972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2014 INDEBITAMENTO				122.234</a:t>
            </a:r>
          </a:p>
          <a:p>
            <a:pPr marL="0" indent="0">
              <a:buNone/>
            </a:pPr>
            <a:r>
              <a:rPr lang="it-IT" dirty="0"/>
              <a:t>	DISAVANZO DA RIACCERTAMENTO	  </a:t>
            </a:r>
            <a:r>
              <a:rPr lang="it-IT" dirty="0">
                <a:solidFill>
                  <a:srgbClr val="FF0000"/>
                </a:solidFill>
              </a:rPr>
              <a:t>34.648</a:t>
            </a:r>
          </a:p>
          <a:p>
            <a:pPr marL="0" indent="0">
              <a:buNone/>
            </a:pPr>
            <a:r>
              <a:rPr lang="it-IT" dirty="0"/>
              <a:t>TOTALE						156.882</a:t>
            </a:r>
          </a:p>
          <a:p>
            <a:pPr marL="0" indent="0">
              <a:buNone/>
            </a:pPr>
            <a:r>
              <a:rPr lang="it-IT" dirty="0"/>
              <a:t>PROCAPITE						       </a:t>
            </a:r>
            <a:r>
              <a:rPr lang="it-IT" dirty="0">
                <a:solidFill>
                  <a:srgbClr val="FF0000"/>
                </a:solidFill>
              </a:rPr>
              <a:t>945</a:t>
            </a:r>
          </a:p>
          <a:p>
            <a:pPr marL="0" indent="0">
              <a:buNone/>
            </a:pPr>
            <a:r>
              <a:rPr lang="it-IT" dirty="0"/>
              <a:t>2023 INDEBITAMENTO				  99.431</a:t>
            </a:r>
          </a:p>
          <a:p>
            <a:pPr marL="0" indent="0">
              <a:buNone/>
            </a:pPr>
            <a:r>
              <a:rPr lang="it-IT" dirty="0"/>
              <a:t>	AVANZO					    </a:t>
            </a:r>
            <a:r>
              <a:rPr lang="it-IT" dirty="0">
                <a:solidFill>
                  <a:schemeClr val="accent1"/>
                </a:solidFill>
              </a:rPr>
              <a:t>5.777</a:t>
            </a:r>
          </a:p>
          <a:p>
            <a:pPr marL="0" indent="0">
              <a:buNone/>
            </a:pPr>
            <a:r>
              <a:rPr lang="it-IT" dirty="0"/>
              <a:t>TOTALE						 93.654</a:t>
            </a:r>
          </a:p>
          <a:p>
            <a:pPr marL="0" indent="0">
              <a:buNone/>
            </a:pPr>
            <a:r>
              <a:rPr lang="it-IT" dirty="0"/>
              <a:t>PROCAPITE						      </a:t>
            </a:r>
            <a:r>
              <a:rPr lang="it-IT" dirty="0">
                <a:solidFill>
                  <a:schemeClr val="accent1"/>
                </a:solidFill>
              </a:rPr>
              <a:t>564</a:t>
            </a:r>
          </a:p>
        </p:txBody>
      </p:sp>
    </p:spTree>
    <p:extLst>
      <p:ext uri="{BB962C8B-B14F-4D97-AF65-F5344CB8AC3E}">
        <p14:creationId xmlns:p14="http://schemas.microsoft.com/office/powerpoint/2010/main" val="257643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095D8BF1-970A-74EE-F0BD-F7ED847AB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71" y="565038"/>
            <a:ext cx="11307753" cy="1343212"/>
          </a:xfrm>
          <a:prstGeom prst="rect">
            <a:avLst/>
          </a:prstGeom>
        </p:spPr>
      </p:pic>
      <p:graphicFrame>
        <p:nvGraphicFramePr>
          <p:cNvPr id="10" name="Graph 5|01/10/2023 12:19:02">
            <a:extLst>
              <a:ext uri="{FF2B5EF4-FFF2-40B4-BE49-F238E27FC236}">
                <a16:creationId xmlns:a16="http://schemas.microsoft.com/office/drawing/2014/main" id="{B3B98D41-B9A8-A60F-EAE3-7D0CD76C3E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402991"/>
              </p:ext>
            </p:extLst>
          </p:nvPr>
        </p:nvGraphicFramePr>
        <p:xfrm>
          <a:off x="1749359" y="2555639"/>
          <a:ext cx="8693281" cy="375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384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787116BE-F038-DA20-0F44-933E3539A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34" y="558616"/>
            <a:ext cx="11593067" cy="1457052"/>
          </a:xfrm>
          <a:prstGeom prst="rect">
            <a:avLst/>
          </a:prstGeom>
        </p:spPr>
      </p:pic>
      <p:graphicFrame>
        <p:nvGraphicFramePr>
          <p:cNvPr id="11" name="Graph 15|11/03/2024 18:42:09">
            <a:extLst>
              <a:ext uri="{FF2B5EF4-FFF2-40B4-BE49-F238E27FC236}">
                <a16:creationId xmlns:a16="http://schemas.microsoft.com/office/drawing/2014/main" id="{10E5BC46-E36B-B535-0EDD-5B0BFC9717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364555"/>
              </p:ext>
            </p:extLst>
          </p:nvPr>
        </p:nvGraphicFramePr>
        <p:xfrm>
          <a:off x="2215263" y="2355248"/>
          <a:ext cx="7761473" cy="4097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135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66ED68F-940F-B7ED-9DDA-F2DB9F65A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29" y="565641"/>
            <a:ext cx="10507541" cy="1409897"/>
          </a:xfrm>
          <a:prstGeom prst="rect">
            <a:avLst/>
          </a:prstGeom>
        </p:spPr>
      </p:pic>
      <p:graphicFrame>
        <p:nvGraphicFramePr>
          <p:cNvPr id="6" name="Graph 4|01/10/2023 12:14:46">
            <a:extLst>
              <a:ext uri="{FF2B5EF4-FFF2-40B4-BE49-F238E27FC236}">
                <a16:creationId xmlns:a16="http://schemas.microsoft.com/office/drawing/2014/main" id="{F40E28FD-282B-22C6-7062-315C15E4F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60797"/>
              </p:ext>
            </p:extLst>
          </p:nvPr>
        </p:nvGraphicFramePr>
        <p:xfrm>
          <a:off x="2115751" y="2930956"/>
          <a:ext cx="7960497" cy="352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944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6FB2F43-BA9E-58AA-D2B1-0D86F6879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26" y="561762"/>
            <a:ext cx="11364911" cy="1371791"/>
          </a:xfrm>
          <a:prstGeom prst="rect">
            <a:avLst/>
          </a:prstGeom>
        </p:spPr>
      </p:pic>
      <p:graphicFrame>
        <p:nvGraphicFramePr>
          <p:cNvPr id="6" name="Graph 9|01/10/2023 13:19:49">
            <a:extLst>
              <a:ext uri="{FF2B5EF4-FFF2-40B4-BE49-F238E27FC236}">
                <a16:creationId xmlns:a16="http://schemas.microsoft.com/office/drawing/2014/main" id="{CDB59B26-FDCA-AF52-86EC-4343CA209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002571"/>
              </p:ext>
            </p:extLst>
          </p:nvPr>
        </p:nvGraphicFramePr>
        <p:xfrm>
          <a:off x="1975710" y="2415140"/>
          <a:ext cx="8240580" cy="4013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537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40B3FAA-B28D-61DB-1652-1CDFADE1C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59" y="562055"/>
            <a:ext cx="10917174" cy="1305107"/>
          </a:xfrm>
          <a:prstGeom prst="rect">
            <a:avLst/>
          </a:prstGeom>
        </p:spPr>
      </p:pic>
      <p:graphicFrame>
        <p:nvGraphicFramePr>
          <p:cNvPr id="4" name="Graph 10|06/10/2023 08:18:03">
            <a:extLst>
              <a:ext uri="{FF2B5EF4-FFF2-40B4-BE49-F238E27FC236}">
                <a16:creationId xmlns:a16="http://schemas.microsoft.com/office/drawing/2014/main" id="{2153660E-DE9A-3386-D2B0-754276658A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014305"/>
              </p:ext>
            </p:extLst>
          </p:nvPr>
        </p:nvGraphicFramePr>
        <p:xfrm>
          <a:off x="2784710" y="2352897"/>
          <a:ext cx="6622580" cy="4047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756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0E81D8D-E89C-E51A-BC35-0493E65D5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57" y="562346"/>
            <a:ext cx="10917174" cy="1238423"/>
          </a:xfrm>
          <a:prstGeom prst="rect">
            <a:avLst/>
          </a:prstGeom>
        </p:spPr>
      </p:pic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CDB5E615-3595-72F9-23D2-4637A1E7B9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324924"/>
              </p:ext>
            </p:extLst>
          </p:nvPr>
        </p:nvGraphicFramePr>
        <p:xfrm>
          <a:off x="2249989" y="2687843"/>
          <a:ext cx="8000013" cy="37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883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0B6FEFA-8F0B-44D9-E88B-B410D7B0E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11" y="563837"/>
            <a:ext cx="10926700" cy="1257475"/>
          </a:xfrm>
          <a:prstGeom prst="rect">
            <a:avLst/>
          </a:prstGeom>
        </p:spPr>
      </p:pic>
      <p:graphicFrame>
        <p:nvGraphicFramePr>
          <p:cNvPr id="4" name="Graph 11|06/10/2023 08:19:00">
            <a:extLst>
              <a:ext uri="{FF2B5EF4-FFF2-40B4-BE49-F238E27FC236}">
                <a16:creationId xmlns:a16="http://schemas.microsoft.com/office/drawing/2014/main" id="{04C7C78E-02E7-76CB-A6EF-AF907F1588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058475"/>
              </p:ext>
            </p:extLst>
          </p:nvPr>
        </p:nvGraphicFramePr>
        <p:xfrm>
          <a:off x="1910336" y="2614470"/>
          <a:ext cx="8371328" cy="387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824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A619305D-7454-B7FA-811C-3774FCAB6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739" y="565037"/>
            <a:ext cx="10869542" cy="1343212"/>
          </a:xfrm>
          <a:prstGeom prst="rect">
            <a:avLst/>
          </a:prstGeom>
        </p:spPr>
      </p:pic>
      <p:graphicFrame>
        <p:nvGraphicFramePr>
          <p:cNvPr id="7" name="Graph 13|06/10/2023 08:24:56">
            <a:extLst>
              <a:ext uri="{FF2B5EF4-FFF2-40B4-BE49-F238E27FC236}">
                <a16:creationId xmlns:a16="http://schemas.microsoft.com/office/drawing/2014/main" id="{E6A2C133-3F92-567C-3940-CFED7BAD54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325426"/>
              </p:ext>
            </p:extLst>
          </p:nvPr>
        </p:nvGraphicFramePr>
        <p:xfrm>
          <a:off x="2311608" y="2635113"/>
          <a:ext cx="7568783" cy="355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4838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157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Comune di Perugia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INDEBITAMENTO E DISAVANZO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Bertinelli Cristina</dc:creator>
  <cp:lastModifiedBy>Bertinelli Cristina</cp:lastModifiedBy>
  <cp:revision>4</cp:revision>
  <dcterms:created xsi:type="dcterms:W3CDTF">2024-04-01T08:53:54Z</dcterms:created>
  <dcterms:modified xsi:type="dcterms:W3CDTF">2024-04-02T10:13:45Z</dcterms:modified>
</cp:coreProperties>
</file>